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82" r:id="rId5"/>
    <p:sldId id="292" r:id="rId6"/>
    <p:sldId id="293" r:id="rId7"/>
    <p:sldId id="283" r:id="rId8"/>
    <p:sldId id="291" r:id="rId9"/>
    <p:sldId id="297" r:id="rId10"/>
    <p:sldId id="298" r:id="rId11"/>
    <p:sldId id="299" r:id="rId12"/>
    <p:sldId id="300" r:id="rId13"/>
    <p:sldId id="284" r:id="rId14"/>
    <p:sldId id="304" r:id="rId15"/>
    <p:sldId id="294" r:id="rId16"/>
    <p:sldId id="301" r:id="rId17"/>
    <p:sldId id="305" r:id="rId18"/>
    <p:sldId id="302" r:id="rId19"/>
    <p:sldId id="303" r:id="rId20"/>
    <p:sldId id="295" r:id="rId21"/>
    <p:sldId id="306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296" r:id="rId4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31" autoAdjust="0"/>
  </p:normalViewPr>
  <p:slideViewPr>
    <p:cSldViewPr snapToGrid="0">
      <p:cViewPr varScale="1">
        <p:scale>
          <a:sx n="160" d="100"/>
          <a:sy n="160" d="100"/>
        </p:scale>
        <p:origin x="9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160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C0557F-B127-4289-83F6-F07BDED6678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AAB5006-37C4-4F15-A229-F117EDDCF8C7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93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585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86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19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6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243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65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18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59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5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85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3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小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-9832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36464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40707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84477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-9832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0045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​​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ZA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大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谢谢！</a:t>
            </a:r>
            <a:endParaRPr lang="zh-CN" altLang="en-ZA" noProof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全名</a:t>
            </a:r>
            <a:endParaRPr lang="zh-CN" altLang="en-ZA" noProof="0"/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电话号码</a:t>
            </a:r>
            <a:endParaRPr lang="zh-CN" altLang="en-ZA" noProof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电子邮件或社交媒体图柄</a:t>
            </a:r>
            <a:endParaRPr lang="zh-CN" altLang="en-ZA" noProof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公司网站</a:t>
            </a:r>
            <a:endParaRPr lang="zh-CN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39984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</a:t>
            </a:r>
          </a:p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V2</a:t>
            </a:r>
            <a:endParaRPr lang="zh-CN" altLang="en-US" sz="1600" b="1" spc="-1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木片从中间切开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156211" y="3985676"/>
            <a:ext cx="1879577" cy="2203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MobileNetV2</a:t>
            </a:r>
            <a:endParaRPr lang="zh-CN" altLang="en-US" sz="1600" b="1" spc="-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/>
              <a:t>移动端</a:t>
            </a:r>
            <a:br>
              <a:rPr lang="en-US" altLang="zh-CN"/>
            </a:br>
            <a:r>
              <a:rPr lang="zh-CN" altLang="en-US"/>
              <a:t>小型神经网络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Depthwise separable Convolution 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46AB47F-C1B1-46D9-9379-8AF054E9B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10" b="2810"/>
          <a:stretch/>
        </p:blipFill>
        <p:spPr>
          <a:xfrm>
            <a:off x="559090" y="3815869"/>
            <a:ext cx="10014465" cy="25782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3898"/>
            <a:ext cx="9198000" cy="432000"/>
          </a:xfrm>
        </p:spPr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zh-CN" altLang="en-US" i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参数量对比</a:t>
            </a:r>
            <a:endParaRPr lang="en-US" altLang="zh-CN" i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441862-14FF-4C8A-97FF-7031C468D9F5}"/>
                  </a:ext>
                </a:extLst>
              </p:cNvPr>
              <p:cNvSpPr txBox="1"/>
              <p:nvPr/>
            </p:nvSpPr>
            <p:spPr>
              <a:xfrm>
                <a:off x="663593" y="1387913"/>
                <a:ext cx="4820240" cy="1631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sz="2400" kern="100" dirty="0">
                  <a:solidFill>
                    <a:schemeClr val="tx1"/>
                  </a:solidFill>
                  <a:effectLst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zh-CN" altLang="zh-CN" sz="2400" kern="1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441862-14FF-4C8A-97FF-7031C468D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93" y="1387913"/>
                <a:ext cx="4820240" cy="1631857"/>
              </a:xfrm>
              <a:prstGeom prst="rect">
                <a:avLst/>
              </a:prstGeom>
              <a:blipFill>
                <a:blip r:embed="rId4"/>
                <a:stretch>
                  <a:fillRect r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6F0BF8B-F254-46D2-834A-FE68DA3A5B2E}"/>
                  </a:ext>
                </a:extLst>
              </p:cNvPr>
              <p:cNvSpPr txBox="1"/>
              <p:nvPr/>
            </p:nvSpPr>
            <p:spPr>
              <a:xfrm>
                <a:off x="435159" y="4090633"/>
                <a:ext cx="10199231" cy="209288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其中分子为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DW+PW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卷积操作的参数量，分母为普通卷积操作。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为卷积核大小，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为输入特征图的大小。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为输入特征图的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channel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为输出特征图的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channel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理论上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普通的卷积计算量是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DW+PW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的八到九倍。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6F0BF8B-F254-46D2-834A-FE68DA3A5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9" y="4090633"/>
                <a:ext cx="10199231" cy="2092881"/>
              </a:xfrm>
              <a:prstGeom prst="rect">
                <a:avLst/>
              </a:prstGeom>
              <a:blipFill>
                <a:blip r:embed="rId5"/>
                <a:stretch>
                  <a:fillRect l="-1195" t="-2915" r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DBD6810C-8B3B-4189-876C-6BC54817D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220" y="383833"/>
            <a:ext cx="5096256" cy="31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C5E62-36C9-40DC-B77F-D8B0436967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077" y="847409"/>
            <a:ext cx="5274310" cy="5828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FBC48F-8F6A-4387-89C1-C46EE3B5D6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76118" y="2562588"/>
            <a:ext cx="4377143" cy="15590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AB6C50-6FD5-446F-84BD-3034C260616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76118" y="4182364"/>
            <a:ext cx="4415243" cy="16808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12E5A3-D2DC-4E5C-9D29-44B2507CE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118" y="942813"/>
            <a:ext cx="4479682" cy="155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2689399-6D37-4101-B3C4-D6CA0A8722D3}"/>
                  </a:ext>
                </a:extLst>
              </p:cNvPr>
              <p:cNvSpPr txBox="1"/>
              <p:nvPr/>
            </p:nvSpPr>
            <p:spPr>
              <a:xfrm>
                <a:off x="10185991" y="2715301"/>
                <a:ext cx="1829154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Width Multiplier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2689399-6D37-4101-B3C4-D6CA0A87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91" y="2715301"/>
                <a:ext cx="1829154" cy="1046440"/>
              </a:xfrm>
              <a:prstGeom prst="rect">
                <a:avLst/>
              </a:prstGeom>
              <a:blipFill>
                <a:blip r:embed="rId7"/>
                <a:stretch>
                  <a:fillRect l="-3000" t="-2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6B54F8F-A983-4E26-A816-3670563AE9F3}"/>
              </a:ext>
            </a:extLst>
          </p:cNvPr>
          <p:cNvSpPr txBox="1"/>
          <p:nvPr/>
        </p:nvSpPr>
        <p:spPr>
          <a:xfrm>
            <a:off x="10412066" y="1460747"/>
            <a:ext cx="1377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计算量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93390E-4D80-4999-A3BA-49BDD56B49C2}"/>
                  </a:ext>
                </a:extLst>
              </p:cNvPr>
              <p:cNvSpPr txBox="1"/>
              <p:nvPr/>
            </p:nvSpPr>
            <p:spPr>
              <a:xfrm>
                <a:off x="10053261" y="4391346"/>
                <a:ext cx="23178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Resolution Multiplier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93390E-4D80-4999-A3BA-49BDD56B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261" y="4391346"/>
                <a:ext cx="2317898" cy="923330"/>
              </a:xfrm>
              <a:prstGeom prst="rect">
                <a:avLst/>
              </a:prstGeom>
              <a:blipFill>
                <a:blip r:embed="rId8"/>
                <a:stretch>
                  <a:fillRect l="-2105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52199D-CFEF-496C-8ABB-5A429AF43A80}"/>
                  </a:ext>
                </a:extLst>
              </p:cNvPr>
              <p:cNvSpPr txBox="1"/>
              <p:nvPr/>
            </p:nvSpPr>
            <p:spPr>
              <a:xfrm>
                <a:off x="5600923" y="5952883"/>
                <a:ext cx="6188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DK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αM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αM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αN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52199D-CFEF-496C-8ABB-5A429AF4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923" y="5952883"/>
                <a:ext cx="6188148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64023F2-759D-4C31-986B-AA46FEFCBB70}"/>
              </a:ext>
            </a:extLst>
          </p:cNvPr>
          <p:cNvSpPr txBox="1"/>
          <p:nvPr/>
        </p:nvSpPr>
        <p:spPr>
          <a:xfrm>
            <a:off x="1295400" y="2789003"/>
            <a:ext cx="9601200" cy="147732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但是在后续实验中发现，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Depthwise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部分的卷积和容易废掉，也就是卷积核大部分参数为零。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47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9198116" cy="918335"/>
          </a:xfrm>
        </p:spPr>
        <p:txBody>
          <a:bodyPr rtlCol="0"/>
          <a:lstStyle/>
          <a:p>
            <a:r>
              <a:rPr lang="en-US" altLang="zh-CN" dirty="0"/>
              <a:t>MobileNetV2</a:t>
            </a:r>
            <a:br>
              <a:rPr lang="zh-CN" altLang="zh-CN" dirty="0"/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FA8469-65C5-4482-94D8-AA6BFD4D9A4A}"/>
              </a:ext>
            </a:extLst>
          </p:cNvPr>
          <p:cNvSpPr txBox="1"/>
          <p:nvPr/>
        </p:nvSpPr>
        <p:spPr>
          <a:xfrm>
            <a:off x="432000" y="1010092"/>
            <a:ext cx="9087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年提出，相比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mobilenetV1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，准确率更高，模型更小。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FF8C76-B00A-4BAE-B647-49200088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35" y="2234235"/>
            <a:ext cx="8396177" cy="19384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01A4DC-9D1A-440E-9409-5AEACA04CA41}"/>
              </a:ext>
            </a:extLst>
          </p:cNvPr>
          <p:cNvSpPr txBox="1"/>
          <p:nvPr/>
        </p:nvSpPr>
        <p:spPr>
          <a:xfrm>
            <a:off x="829340" y="4550735"/>
            <a:ext cx="9087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亮点：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Inverted Residuals</a:t>
            </a:r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（倒残差结构）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Linear Bottlenecks</a:t>
            </a:r>
            <a:endParaRPr lang="zh-CN" altLang="zh-CN" sz="3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64329-69BC-4C71-8752-0C4D4E356DED}"/>
              </a:ext>
            </a:extLst>
          </p:cNvPr>
          <p:cNvSpPr txBox="1"/>
          <p:nvPr/>
        </p:nvSpPr>
        <p:spPr>
          <a:xfrm>
            <a:off x="499730" y="393404"/>
            <a:ext cx="86974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Inverted Residuals</a:t>
            </a:r>
            <a:endParaRPr lang="zh-CN" altLang="zh-CN" sz="2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86747A-10AE-4E6F-B0BD-14C832F27B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624" y="1193622"/>
            <a:ext cx="4250314" cy="42096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5A550-EB44-4862-A629-3CA7CB7C8E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2938" y="1193622"/>
            <a:ext cx="4555099" cy="42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6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64329-69BC-4C71-8752-0C4D4E356DED}"/>
              </a:ext>
            </a:extLst>
          </p:cNvPr>
          <p:cNvSpPr txBox="1"/>
          <p:nvPr/>
        </p:nvSpPr>
        <p:spPr>
          <a:xfrm>
            <a:off x="499730" y="393404"/>
            <a:ext cx="8697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Linear Bottlenecks</a:t>
            </a:r>
            <a:endParaRPr lang="zh-CN" altLang="zh-CN" sz="3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1D78A-DCA5-40CF-B939-FEB37E164F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056" y="1181038"/>
            <a:ext cx="7744327" cy="44959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880ACC-5A87-4E73-960A-77BC0DEEF3AA}"/>
              </a:ext>
            </a:extLst>
          </p:cNvPr>
          <p:cNvSpPr txBox="1"/>
          <p:nvPr/>
        </p:nvSpPr>
        <p:spPr>
          <a:xfrm>
            <a:off x="8654902" y="1161071"/>
            <a:ext cx="3071018" cy="5170646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在通过实验之后，作者发现，在较低维度的情况下使用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relu6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函数进行激活会造成信息的丢失，在高维情况下信息则会更好的保留。由于倒残差结构的特点是两头薄中间纬度高，因此在中间两层使用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ReLU6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函数进行激活，在降维操作后使用线性激活函数。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6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6EAE1-9BF5-46DF-926F-AF73887724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53" y="1350307"/>
            <a:ext cx="3782917" cy="41573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EAFDE6-821E-4545-84B8-05599E71DC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31058" y="1350307"/>
            <a:ext cx="5939860" cy="24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1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20EF79-1EE1-4785-A7FB-8FEF191AC1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999" y="950653"/>
            <a:ext cx="4692893" cy="5482879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BD0CBD4A-C975-4206-8306-AA7C77F56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692" y="950652"/>
            <a:ext cx="4345851" cy="5333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是扩展因子</a:t>
            </a:r>
          </a:p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是输出特征矩阵的</a:t>
            </a:r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endParaRPr lang="zh-CN" sz="2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bottleneck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的重复次数</a:t>
            </a:r>
          </a:p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是步距（针对第一层，其他为</a:t>
            </a:r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en-US" sz="2800" kern="10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ps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：其中短连接层因为每一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bottleneck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第一层要进行一次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变换，因此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shortcut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要对齐。</a:t>
            </a:r>
            <a:endParaRPr lang="zh-CN" sz="2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98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17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9E601D-D7BD-4F4E-88F8-F176A3A3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0" y="921667"/>
            <a:ext cx="9616039" cy="539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960E01-1EF5-435C-A17F-9BFA38A62EED}"/>
              </a:ext>
            </a:extLst>
          </p:cNvPr>
          <p:cNvSpPr txBox="1"/>
          <p:nvPr/>
        </p:nvSpPr>
        <p:spPr>
          <a:xfrm>
            <a:off x="340242" y="318977"/>
            <a:ext cx="820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加入的小</a:t>
            </a:r>
            <a:r>
              <a:rPr lang="en-US" altLang="zh-CN" sz="2400" b="1" dirty="0"/>
              <a:t>trick</a:t>
            </a:r>
            <a:r>
              <a:rPr lang="zh-CN" altLang="en-US" sz="2400" b="1" dirty="0"/>
              <a:t>：</a:t>
            </a:r>
            <a:r>
              <a:rPr lang="en-US" altLang="zh-CN" sz="2400" b="1" dirty="0" err="1"/>
              <a:t>SEnet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木片从中间切开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16" name="文本框 15"/>
          <p:cNvSpPr txBox="1"/>
          <p:nvPr/>
        </p:nvSpPr>
        <p:spPr>
          <a:xfrm>
            <a:off x="5205663" y="4657341"/>
            <a:ext cx="1879577" cy="579385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MobileNetV2</a:t>
            </a:r>
            <a:br>
              <a:rPr lang="zh-CN" altLang="en-US" sz="1600" b="1" spc="-1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 b="1" spc="-1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Experiments</a:t>
            </a:r>
          </a:p>
          <a:p>
            <a:pPr algn="r" rtl="0">
              <a:lnSpc>
                <a:spcPts val="1400"/>
              </a:lnSpc>
            </a:pPr>
            <a:endParaRPr lang="zh-CN" altLang="en-US" sz="1600" b="1" spc="-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论文复现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在对论文进行标准复现的同时，试图加入新的</a:t>
            </a:r>
            <a:r>
              <a:rPr lang="en-US" altLang="zh-CN" dirty="0"/>
              <a:t>trick</a:t>
            </a:r>
            <a:r>
              <a:rPr lang="zh-CN" altLang="en-US" dirty="0"/>
              <a:t>以提高性能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模型效果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894" y="1182848"/>
            <a:ext cx="9169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我们首先对网络进行了复现，使用论文中的超参数设定进行了训练，受限于电脑机能的限制我们进行了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轮的训练（论文中为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150epoch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imageNet-1000class top1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准确率到达了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65.4%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（论文中为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），在证明了训练的可行性后，我们使用官方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release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的预训练模型，进行了测试，的确能达到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的准确度。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9B51A1E-902D-48AF-9020-955120F399B6}" type="slidenum">
              <a:rPr lang="en-US" altLang="zh-CN" smtClean="0"/>
              <a:pPr/>
              <a:t>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26DD0C-11B5-4ECE-9A85-73D453294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97" y="1969434"/>
            <a:ext cx="9845269" cy="42210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A6F048-DAB6-4D2B-980A-812F49FAD222}"/>
              </a:ext>
            </a:extLst>
          </p:cNvPr>
          <p:cNvSpPr txBox="1"/>
          <p:nvPr/>
        </p:nvSpPr>
        <p:spPr>
          <a:xfrm>
            <a:off x="638355" y="667553"/>
            <a:ext cx="932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传统卷积神经网络，内存需求大、运算量大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导致无法在移动设备以及嵌入式设备上运行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代码部分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933" y="1182848"/>
            <a:ext cx="916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进行网络搭建，选择的版本是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Pytorch1.6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搭配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cuda10.1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（因为到现在为止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都不能支持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10.2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已经支持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cuda11.0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7" y="2386742"/>
            <a:ext cx="4236369" cy="29599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6600" y="2395019"/>
            <a:ext cx="471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代表扩展因子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代表输出特征矩阵的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channel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代表倒残差结构的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bottleneck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重复次数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代表步距（只针对第一次，其他为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780" y="4141852"/>
            <a:ext cx="4388297" cy="12048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代码部分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8" y="3574842"/>
            <a:ext cx="9131100" cy="19352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5800" y="1280853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定义卷积、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 Normalization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ReLU6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的组合层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Same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group=1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代表普通卷积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group=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输入特征矩阵的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DW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80" y="707419"/>
            <a:ext cx="4388297" cy="12048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代码部分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0" y="5215289"/>
            <a:ext cx="4388297" cy="12048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0600" y="110656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倒残差结构</a:t>
            </a:r>
          </a:p>
        </p:txBody>
      </p:sp>
      <p:pic>
        <p:nvPicPr>
          <p:cNvPr id="12" name="图片 11"/>
          <p:cNvPicPr/>
          <p:nvPr/>
        </p:nvPicPr>
        <p:blipFill rotWithShape="1">
          <a:blip r:embed="rId4"/>
          <a:srcRect r="4014" b="18895"/>
          <a:stretch>
            <a:fillRect/>
          </a:stretch>
        </p:blipFill>
        <p:spPr>
          <a:xfrm>
            <a:off x="577966" y="1475896"/>
            <a:ext cx="3644667" cy="33844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550" y="960400"/>
            <a:ext cx="6795603" cy="47609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190" y="211822"/>
            <a:ext cx="4244086" cy="6434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47" y="1949021"/>
            <a:ext cx="4236369" cy="29599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1381835"/>
            <a:ext cx="6781800" cy="1627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934040"/>
            <a:ext cx="6781800" cy="1949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2000" y="219548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官方实现的代码，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把输入输出特征矩阵的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进行预处理，变成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的整数倍，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可以更好地调用硬件性能。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902500"/>
            <a:ext cx="4236369" cy="29599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956" y="902500"/>
            <a:ext cx="6300755" cy="474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913" y="4521200"/>
            <a:ext cx="260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读入网络的参数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搭建倒残差结构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902500"/>
            <a:ext cx="4236369" cy="2959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670" y="1333500"/>
            <a:ext cx="5713140" cy="43860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8369" y="44958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搭建分类器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进行权重初始化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514" y="1182848"/>
            <a:ext cx="9169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而后我们进行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fine-tune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，试图将模型用于花卉识别，在载入预训练模型（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train on ImageNet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）之后，冻结特征提取部分，将网络的分类层重置然后训练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，然后将整个网络继续训练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94%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的准确度。使用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框架再网络上提供服务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同学们可以在校园网环境内访问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10.160.162.79:8887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尝试花卉识别的功能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同时，我们也将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上进行训练的模型部署在了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10.160.162.79:8886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sz="3000" b="1" kern="1200" cap="all" spc="-15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zh-CN" smtClean="0"/>
              <a:t>28</a:t>
            </a:fld>
            <a:endParaRPr lang="zh-CN" altLang="en-US"/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2153390"/>
            <a:ext cx="4435831" cy="2916559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5193534" y="944776"/>
            <a:ext cx="4435831" cy="5130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迁移学习的主要思想：从相关领域中迁移标注数据或者知识结构、完成或改进目标领域或任务的学习效果。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我们的做法是使用在ImageNet上预训练的分类1000类的网络当特征提取器。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去掉最后的全连接层，剩余部分当做特征提取器。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替换掉网络的输入层，使用花分类数据继续训练，进行Fine-tuning。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Fine-tune时可以选择fine-tune全部层或部分层。通常，前面的层提取的是图像的通用特征（generic features）（例如边缘检测，色彩检测），这些特征对许多任务都有用。后面的层提取的是与特定类别有关的特征。我们用两个不同方法训练。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sz="3000" b="1" kern="1200" cap="all" spc="-15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zh-CN" smtClean="0"/>
              <a:t>29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2000" y="1046376"/>
            <a:ext cx="4435831" cy="5130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首先实例化模型，定义类别个数为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载入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官方的预训练模型参数。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因为是在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训练集上训练，所以最后一层全连接层的结点个数是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，而在我们花分类数据集最后一层结点个数是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我们需要对模型参数进行处理，载入除最后一层外的所有参数。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冻结特征提取的所有权重。</a:t>
            </a:r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495" y="3611670"/>
            <a:ext cx="6723686" cy="24709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5083277" y="-234331"/>
            <a:ext cx="6798250" cy="1674470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MobileNetV1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76" y="906308"/>
            <a:ext cx="3194603" cy="5292191"/>
          </a:xfrm>
          <a:noFill/>
        </p:spPr>
        <p:txBody>
          <a:bodyPr rtlCol="0"/>
          <a:lstStyle/>
          <a:p>
            <a:pPr>
              <a:spcBef>
                <a:spcPts val="0"/>
              </a:spcBef>
            </a:pPr>
            <a:endParaRPr lang="en-US" altLang="zh-CN" sz="2400" i="0" dirty="0"/>
          </a:p>
          <a:p>
            <a:pPr>
              <a:spcBef>
                <a:spcPts val="0"/>
              </a:spcBef>
            </a:pPr>
            <a:r>
              <a:rPr lang="en-US" altLang="zh-CN" sz="2400" i="0" dirty="0"/>
              <a:t>MobileNet </a:t>
            </a:r>
            <a:r>
              <a:rPr lang="zh-CN" altLang="en-US" sz="2400" i="0" dirty="0"/>
              <a:t>网络是由</a:t>
            </a:r>
            <a:r>
              <a:rPr lang="en-US" altLang="zh-CN" sz="2400" i="0" dirty="0"/>
              <a:t>google</a:t>
            </a:r>
            <a:r>
              <a:rPr lang="zh-CN" altLang="en-US" sz="2400" i="0" dirty="0"/>
              <a:t>团队在</a:t>
            </a:r>
            <a:r>
              <a:rPr lang="en-US" altLang="zh-CN" sz="2400" i="0" dirty="0"/>
              <a:t>2017</a:t>
            </a:r>
            <a:r>
              <a:rPr lang="zh-CN" altLang="en-US" sz="2400" i="0" dirty="0"/>
              <a:t>年提出的。</a:t>
            </a:r>
            <a:r>
              <a:rPr lang="en-US" altLang="zh-CN" sz="2400" i="0" dirty="0"/>
              <a:t>MobileNet</a:t>
            </a:r>
            <a:r>
              <a:rPr lang="zh-CN" altLang="zh-CN" sz="2400" i="0" dirty="0"/>
              <a:t>专注于移动端和嵌入式设备的轻量级</a:t>
            </a:r>
            <a:r>
              <a:rPr lang="en-US" altLang="zh-CN" sz="2400" i="0" dirty="0"/>
              <a:t>CNN</a:t>
            </a:r>
            <a:r>
              <a:rPr lang="zh-CN" altLang="zh-CN" sz="2400" i="0" dirty="0"/>
              <a:t>网络。相比传统神经网络，在准确率小幅降低的情况下，大大减少模型的参数与运算量（相比</a:t>
            </a:r>
            <a:r>
              <a:rPr lang="en-US" altLang="zh-CN" sz="2400" i="0" dirty="0"/>
              <a:t>VGG16</a:t>
            </a:r>
            <a:r>
              <a:rPr lang="zh-CN" altLang="zh-CN" sz="2400" i="0" dirty="0"/>
              <a:t>减少了</a:t>
            </a:r>
            <a:r>
              <a:rPr lang="en-US" altLang="zh-CN" sz="2400" i="0" dirty="0"/>
              <a:t>0.9%</a:t>
            </a:r>
            <a:r>
              <a:rPr lang="zh-CN" altLang="zh-CN" sz="2400" i="0" dirty="0"/>
              <a:t>的准确度，但是参数只有</a:t>
            </a:r>
            <a:r>
              <a:rPr lang="en-US" altLang="zh-CN" sz="2400" i="0" dirty="0"/>
              <a:t>VGG</a:t>
            </a:r>
            <a:r>
              <a:rPr lang="zh-CN" altLang="zh-CN" sz="2400" i="0" dirty="0"/>
              <a:t>的</a:t>
            </a:r>
            <a:r>
              <a:rPr lang="en-US" altLang="zh-CN" sz="2400" i="0" dirty="0"/>
              <a:t>1/32</a:t>
            </a:r>
            <a:r>
              <a:rPr lang="zh-CN" altLang="zh-CN" sz="2400" i="0" dirty="0"/>
              <a:t>）（</a:t>
            </a:r>
            <a:r>
              <a:rPr lang="en-US" altLang="zh-CN" sz="2400" i="0" dirty="0"/>
              <a:t>ImageNet</a:t>
            </a:r>
            <a:r>
              <a:rPr lang="zh-CN" altLang="zh-CN" sz="2400" i="0" dirty="0"/>
              <a:t>数据集）</a:t>
            </a:r>
          </a:p>
          <a:p>
            <a:pPr rtl="0"/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DD6DB5-8F7E-4EBE-971A-4560557F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50" y="2254454"/>
            <a:ext cx="7885545" cy="27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sz="3000" b="1" kern="1200" cap="all" spc="-15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zh-CN" smtClean="0"/>
              <a:t>30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1800" y="1056640"/>
            <a:ext cx="4345305" cy="1428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只调最后一个全连接层的参数最高准确率可以达到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90.4%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zh-CN" altLang="en-US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@FYVUCN)4%X7}QEEZRX}~V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00955" y="1293495"/>
            <a:ext cx="6125210" cy="2077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330" y="4469130"/>
            <a:ext cx="4279900" cy="58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如果训练所有层的参数最高准确率可以达到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98.1%</a:t>
            </a:r>
            <a:endParaRPr lang="zh-CN" altLang="en-US"/>
          </a:p>
        </p:txBody>
      </p:sp>
      <p:pic>
        <p:nvPicPr>
          <p:cNvPr id="8" name="图片 7" descr="W7283Z{EFDT8CZ]E$[KJ5%J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0955" y="3676015"/>
            <a:ext cx="6169660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894" y="1182848"/>
            <a:ext cx="916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mobilenet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相结合进行目标识别的实验，使用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 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上达到的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0.68mAP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的成绩。参数量相比以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resnet-50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的网络减少为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1/10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下降了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0.08.(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安利一个模块 “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torchstat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”用来对齐神经网络很有帮助）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06" y="2475684"/>
            <a:ext cx="2171700" cy="11684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767156" y="4007763"/>
            <a:ext cx="2152650" cy="116839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748381" y="2475684"/>
            <a:ext cx="2171700" cy="11684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748380" y="4007764"/>
            <a:ext cx="2171699" cy="1170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8105" y="5419288"/>
            <a:ext cx="346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 err="1"/>
              <a:t>MobileNet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 err="1"/>
              <a:t>MobileNet_Backbone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54983" y="5541581"/>
            <a:ext cx="346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ResNet50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/>
              <a:t> ResNet50_Backbone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占位符 4">
            <a:extLst>
              <a:ext uri="{FF2B5EF4-FFF2-40B4-BE49-F238E27FC236}">
                <a16:creationId xmlns:a16="http://schemas.microsoft.com/office/drawing/2014/main" id="{1D3DBBA1-A85E-47FE-98DB-911C5497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5" y="932341"/>
            <a:ext cx="9163685" cy="5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99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9DA98-D07B-4353-A1FB-FE8C68B2A3F2}"/>
              </a:ext>
            </a:extLst>
          </p:cNvPr>
          <p:cNvSpPr txBox="1"/>
          <p:nvPr/>
        </p:nvSpPr>
        <p:spPr>
          <a:xfrm>
            <a:off x="432000" y="846916"/>
            <a:ext cx="96494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SSD(</a:t>
            </a:r>
            <a:r>
              <a:rPr lang="zh-CN" altLang="en-US" sz="2400" dirty="0">
                <a:sym typeface="+mn-ea"/>
              </a:rPr>
              <a:t>Single Shot MultiBox Detector</a:t>
            </a:r>
            <a:r>
              <a:rPr lang="en-US" altLang="zh-CN" sz="2400" dirty="0"/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模型</a:t>
            </a:r>
            <a:r>
              <a:rPr lang="en-US" altLang="zh-CN" sz="2400" dirty="0"/>
              <a:t>:</a:t>
            </a:r>
            <a:endParaRPr lang="en-US" altLang="zh-CN" dirty="0"/>
          </a:p>
          <a:p>
            <a:r>
              <a:rPr lang="en-US" altLang="zh-CN" dirty="0"/>
              <a:t>SSD</a:t>
            </a:r>
            <a:r>
              <a:rPr lang="zh-CN" altLang="en-US" dirty="0">
                <a:ea typeface="宋体" panose="02010600030101010101" pitchFamily="2" charset="-122"/>
              </a:rPr>
              <a:t>网络总体描述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dirty="0"/>
              <a:t> 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该网络模型在目标检测领域平衡了YOLO和Faster RCNN的优缺点。Faster RCNN准确率mAP较高，漏检率</a:t>
            </a:r>
            <a:r>
              <a:rPr lang="en-US" altLang="zh-CN" dirty="0"/>
              <a:t>R</a:t>
            </a:r>
            <a:r>
              <a:rPr lang="zh-CN" altLang="en-US" dirty="0"/>
              <a:t>ecall较低，但速度较慢。而yolo则相反，速度快，但准确率和漏检率较低。如图所示为三种</a:t>
            </a:r>
            <a:r>
              <a:rPr lang="zh-CN" altLang="en-US" dirty="0">
                <a:ea typeface="宋体" panose="02010600030101010101" pitchFamily="2" charset="-122"/>
              </a:rPr>
              <a:t>网络模型结构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  <a:p>
            <a:r>
              <a:rPr lang="en-US" altLang="zh-CN" dirty="0"/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图片占位符 5" descr="03">
            <a:extLst>
              <a:ext uri="{FF2B5EF4-FFF2-40B4-BE49-F238E27FC236}">
                <a16:creationId xmlns:a16="http://schemas.microsoft.com/office/drawing/2014/main" id="{A32D2F60-CB78-4A78-87B0-439B66A1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49" y="1620500"/>
            <a:ext cx="6767195" cy="2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0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占位符 4" descr="05">
            <a:extLst>
              <a:ext uri="{FF2B5EF4-FFF2-40B4-BE49-F238E27FC236}">
                <a16:creationId xmlns:a16="http://schemas.microsoft.com/office/drawing/2014/main" id="{FDA9BB85-8E03-4B8E-B5CD-E2665CFD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7" y="951847"/>
            <a:ext cx="7621270" cy="2884805"/>
          </a:xfrm>
          <a:prstGeom prst="rect">
            <a:avLst/>
          </a:prstGeom>
        </p:spPr>
      </p:pic>
      <p:pic>
        <p:nvPicPr>
          <p:cNvPr id="5" name="图片 4" descr="06">
            <a:extLst>
              <a:ext uri="{FF2B5EF4-FFF2-40B4-BE49-F238E27FC236}">
                <a16:creationId xmlns:a16="http://schemas.microsoft.com/office/drawing/2014/main" id="{345C7C47-E660-4E7C-B121-9C1AD263D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7" y="3924499"/>
            <a:ext cx="7621270" cy="27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2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D32DE-47DF-4432-8153-FA223C15CF70}"/>
              </a:ext>
            </a:extLst>
          </p:cNvPr>
          <p:cNvSpPr txBox="1"/>
          <p:nvPr/>
        </p:nvSpPr>
        <p:spPr>
          <a:xfrm>
            <a:off x="432000" y="1109902"/>
            <a:ext cx="74295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对比另外两种网络，</a:t>
            </a:r>
            <a:r>
              <a:rPr lang="en-US" altLang="zh-CN" dirty="0" err="1"/>
              <a:t>ssd</a:t>
            </a:r>
            <a:r>
              <a:rPr lang="zh-CN" altLang="en-US" dirty="0">
                <a:ea typeface="宋体" panose="02010600030101010101" pitchFamily="2" charset="-122"/>
              </a:rPr>
              <a:t>网络的主要特点有：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1.  </a:t>
            </a:r>
            <a:r>
              <a:rPr lang="zh-CN" altLang="en-US" dirty="0">
                <a:ea typeface="宋体" panose="02010600030101010101" pitchFamily="2" charset="-122"/>
              </a:rPr>
              <a:t>密集采样 ：在6个特征图上进行4-6个bounding box框采样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2.  </a:t>
            </a:r>
            <a:r>
              <a:rPr lang="zh-CN" altLang="en-US" dirty="0">
                <a:ea typeface="宋体" panose="02010600030101010101" pitchFamily="2" charset="-122"/>
              </a:rPr>
              <a:t>多尺寸feature map：每一个卷积层，都会输出不同大小感受野的feature map。在这些不同尺度的feature map上，进行目标位置和类别的训练和预测，从而达到多尺度检测的目的，可以克服yolo对于宽高比不常见的物体，识别准确率较低的问题。而yolo中，只在最后一个卷积层上做目标位置和类别的训练和预测。这是SSD相对于yolo能提高准确率的一个关键所在。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3.  </a:t>
            </a:r>
            <a:r>
              <a:rPr lang="zh-CN" altLang="en-US" dirty="0">
                <a:ea typeface="宋体" panose="02010600030101010101" pitchFamily="2" charset="-122"/>
              </a:rPr>
              <a:t>多anchor框 ：每个anchor对应4-6个位置参数和C个类别参数.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4.  </a:t>
            </a:r>
            <a:r>
              <a:rPr lang="zh-CN" altLang="en-US" dirty="0">
                <a:ea typeface="宋体" panose="02010600030101010101" pitchFamily="2" charset="-122"/>
              </a:rPr>
              <a:t>加入NMS筛选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另外，SSD的Anchor框大小是计算出来的，相比Faster RCNN的固定anchor框更加科学。下面公式为不同feature map上Anchor框的比率。 低级feature map使用小anchor框获取细节信息，高级feature map上使用大anchor框获取全局信息。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 </a:t>
            </a: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855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894" y="1182848"/>
            <a:ext cx="916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mobilenet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相结合进行目标识别的实验，使用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 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上达到的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0.68mAP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的成绩。参数量相比以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resnet-50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的网络减少为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1/10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下降了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0.08.(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安利一个模块 “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torchstat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”用来对齐神经网络很有帮助）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06" y="2475684"/>
            <a:ext cx="2171700" cy="11684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767156" y="4007763"/>
            <a:ext cx="2152650" cy="116839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748381" y="2475684"/>
            <a:ext cx="2171700" cy="11684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748380" y="4005859"/>
            <a:ext cx="2171699" cy="1170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8105" y="5419288"/>
            <a:ext cx="346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 err="1"/>
              <a:t>MobileNet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 err="1"/>
              <a:t>MobileNet_Backbone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54983" y="5541581"/>
            <a:ext cx="346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ResNet50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/>
              <a:t> ResNet50_Backbone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E2787-A018-422A-B3F0-DF62B7E9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4003AC-8956-4038-88A2-CFE22C186D1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37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6FE509-C4AB-437A-BA61-17CBF6AF6924}"/>
              </a:ext>
            </a:extLst>
          </p:cNvPr>
          <p:cNvSpPr txBox="1"/>
          <p:nvPr/>
        </p:nvSpPr>
        <p:spPr>
          <a:xfrm>
            <a:off x="323935" y="1122219"/>
            <a:ext cx="9127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在机器学习中，我们常常假定输入到输出有一个潜在的函数关系，这个函数是未知的：从头学习一个新模型就是从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有限的数据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中近似一个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未知的函数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。如果让新模型近似原模型，因为原模型的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函数是已知的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，我们可以使用很多非训练集内的伪数据来训练新模型，这显然要更可行。</a:t>
            </a:r>
          </a:p>
          <a:p>
            <a:pPr algn="l"/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这样，原来我们需要让新模型的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分布与真实标签匹配，现在</a:t>
            </a:r>
            <a:r>
              <a:rPr lang="zh-CN" altLang="en-US" sz="2400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只需要让新模型与原模型在给定输入下的</a:t>
            </a:r>
            <a:r>
              <a:rPr lang="en-US" altLang="zh-CN" sz="2400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分布匹配了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。直观来看，后者比前者具有这样一个优势：经过训练后的原模型，其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分布包含有一定的知识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真实标签只能告诉我们，某个图像样本是一辆宝马，不是一辆垃圾车，也不是一颗萝卜；而经过训练的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可能会告诉我们，它最可能是一辆宝马，不大可能是一辆垃圾车，但绝不可能是一颗萝卜。</a:t>
            </a:r>
          </a:p>
        </p:txBody>
      </p:sp>
    </p:spTree>
    <p:extLst>
      <p:ext uri="{BB962C8B-B14F-4D97-AF65-F5344CB8AC3E}">
        <p14:creationId xmlns:p14="http://schemas.microsoft.com/office/powerpoint/2010/main" val="1781844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38</a:t>
            </a:fld>
            <a:endParaRPr lang="zh-CN" altLang="en-US" noProof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0F6B0B-3F09-47F8-9F87-6BAE1FB8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75541"/>
            <a:ext cx="7705308" cy="9541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1687EA-749E-468F-AC37-431F2F51DE77}"/>
              </a:ext>
            </a:extLst>
          </p:cNvPr>
          <p:cNvSpPr txBox="1"/>
          <p:nvPr/>
        </p:nvSpPr>
        <p:spPr>
          <a:xfrm>
            <a:off x="432000" y="1121434"/>
            <a:ext cx="8677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我们使用</a:t>
            </a:r>
            <a:r>
              <a:rPr lang="en-US" altLang="zh-CN" sz="2800" b="1" dirty="0">
                <a:latin typeface="+mn-ea"/>
              </a:rPr>
              <a:t>resnet50</a:t>
            </a:r>
            <a:r>
              <a:rPr lang="zh-CN" altLang="en-US" sz="2800" b="1" dirty="0">
                <a:latin typeface="+mn-ea"/>
              </a:rPr>
              <a:t>作为</a:t>
            </a:r>
            <a:r>
              <a:rPr lang="en-US" altLang="zh-CN" sz="2800" b="1" dirty="0">
                <a:latin typeface="+mn-ea"/>
              </a:rPr>
              <a:t>teacher</a:t>
            </a:r>
            <a:r>
              <a:rPr lang="zh-CN" altLang="en-US" sz="2800" b="1" dirty="0">
                <a:latin typeface="+mn-ea"/>
              </a:rPr>
              <a:t>模型，经过测试</a:t>
            </a:r>
            <a:r>
              <a:rPr lang="en-US" altLang="zh-CN" sz="2800" b="1" dirty="0">
                <a:latin typeface="+mn-ea"/>
              </a:rPr>
              <a:t>torch</a:t>
            </a:r>
            <a:r>
              <a:rPr lang="zh-CN" altLang="en-US" sz="2800" b="1" dirty="0">
                <a:latin typeface="+mn-ea"/>
              </a:rPr>
              <a:t>预训练官方模型达到了</a:t>
            </a:r>
            <a:r>
              <a:rPr lang="en-US" altLang="zh-CN" sz="2800" b="1" dirty="0">
                <a:latin typeface="+mn-ea"/>
              </a:rPr>
              <a:t>76.1%</a:t>
            </a:r>
            <a:r>
              <a:rPr lang="zh-CN" altLang="en-US" sz="2800" b="1" dirty="0">
                <a:latin typeface="+mn-ea"/>
              </a:rPr>
              <a:t>的准确度。</a:t>
            </a:r>
            <a:endParaRPr lang="en-US" altLang="zh-CN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7098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39</a:t>
            </a:fld>
            <a:endParaRPr lang="zh-CN" altLang="en-US" noProof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E0DA60-7483-4B37-8356-A7D774CB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1" y="1062060"/>
            <a:ext cx="8083872" cy="20722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DC964-DA80-4BBF-BB69-FF160712D12F}"/>
                  </a:ext>
                </a:extLst>
              </p:cNvPr>
              <p:cNvSpPr txBox="1"/>
              <p:nvPr/>
            </p:nvSpPr>
            <p:spPr>
              <a:xfrm>
                <a:off x="569343" y="3429000"/>
                <a:ext cx="90606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容易证明，当温度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12121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趋向于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时，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输出将收敛为一个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one-hot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向量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温度 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T 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趋向于无穷时，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的输出则更「软」。因此，在训练新模型的时候，可以使用较高的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12121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使得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产生的分布足够软，这时让新模型的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输出近似原模型；在训练结束以后再使用正常的温度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12121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𝑇</m:t>
                    </m:r>
                    <m:r>
                      <a:rPr lang="en-US" altLang="zh-CN" sz="2400" dirty="0">
                        <a:solidFill>
                          <a:srgbClr val="12121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来预测。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DC964-DA80-4BBF-BB69-FF160712D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3" y="3429000"/>
                <a:ext cx="9060657" cy="1938992"/>
              </a:xfrm>
              <a:prstGeom prst="rect">
                <a:avLst/>
              </a:prstGeom>
              <a:blipFill>
                <a:blip r:embed="rId3"/>
                <a:stretch>
                  <a:fillRect l="-1009" t="-3459" r="-3968" b="-5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27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抽象建筑多边形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782" y="2044500"/>
            <a:ext cx="7275217" cy="432000"/>
          </a:xfrm>
        </p:spPr>
        <p:txBody>
          <a:bodyPr rtlCol="0"/>
          <a:lstStyle/>
          <a:p>
            <a:pPr rtl="0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MobileNetV1</a:t>
            </a:r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中的亮点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40822" y="2747724"/>
            <a:ext cx="5688978" cy="1735263"/>
          </a:xfrm>
        </p:spPr>
        <p:txBody>
          <a:bodyPr rtlCol="0"/>
          <a:lstStyle/>
          <a:p>
            <a:pPr marL="342900" lvl="0" indent="-342900">
              <a:buFont typeface="+mj-lt"/>
              <a:buAutoNum type="arabicPeriod"/>
            </a:pP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Depthwise Convolution</a:t>
            </a:r>
            <a:endParaRPr lang="zh-CN" altLang="zh-CN" sz="2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超参数</a:t>
            </a: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alpha beta</a:t>
            </a:r>
            <a:endParaRPr lang="zh-CN" altLang="zh-CN" sz="2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40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952875-5191-46BD-905C-53B7FED7EC78}"/>
              </a:ext>
            </a:extLst>
          </p:cNvPr>
          <p:cNvSpPr txBox="1"/>
          <p:nvPr/>
        </p:nvSpPr>
        <p:spPr>
          <a:xfrm>
            <a:off x="432000" y="1047470"/>
            <a:ext cx="874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Loss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函数实现如下代码</a:t>
            </a:r>
            <a:endParaRPr lang="en-US" altLang="zh-CN" sz="2400" dirty="0">
              <a:solidFill>
                <a:srgbClr val="12121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31C23-5444-41E0-B17A-40BC894B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693313"/>
            <a:ext cx="8936287" cy="34713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3B3C1D-A0C1-4320-8F26-C50A0E5EE9D5}"/>
              </a:ext>
            </a:extLst>
          </p:cNvPr>
          <p:cNvSpPr txBox="1"/>
          <p:nvPr/>
        </p:nvSpPr>
        <p:spPr>
          <a:xfrm>
            <a:off x="432000" y="5348377"/>
            <a:ext cx="893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控制标签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loss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teacher_loss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的比例</a:t>
            </a:r>
          </a:p>
        </p:txBody>
      </p:sp>
    </p:spTree>
    <p:extLst>
      <p:ext uri="{BB962C8B-B14F-4D97-AF65-F5344CB8AC3E}">
        <p14:creationId xmlns:p14="http://schemas.microsoft.com/office/powerpoint/2010/main" val="2254266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41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6628E-4564-4C14-A9DB-A99EA8DC7CC7}"/>
              </a:ext>
            </a:extLst>
          </p:cNvPr>
          <p:cNvSpPr txBox="1"/>
          <p:nvPr/>
        </p:nvSpPr>
        <p:spPr>
          <a:xfrm>
            <a:off x="432000" y="1190445"/>
            <a:ext cx="895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使用知识蒸馏后网络达到了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71%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的准确率，知识蒸馏代码在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mobilenetV2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文件夹下。</a:t>
            </a:r>
            <a:endParaRPr lang="en-US" altLang="zh-CN" sz="2400" dirty="0">
              <a:solidFill>
                <a:srgbClr val="12121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6664DE-4A99-453C-A9B1-0D0D390B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5" y="2188170"/>
            <a:ext cx="7611442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27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0" y="4035727"/>
            <a:ext cx="6798249" cy="419257"/>
          </a:xfrm>
        </p:spPr>
        <p:txBody>
          <a:bodyPr rtlCol="0"/>
          <a:lstStyle/>
          <a:p>
            <a:pPr rtl="0"/>
            <a:r>
              <a:rPr lang="zh-CN" altLang="en-US" dirty="0"/>
              <a:t>董泽浩，刘朝阳，白道宽，李芬波</a:t>
            </a:r>
          </a:p>
        </p:txBody>
      </p:sp>
      <p:pic>
        <p:nvPicPr>
          <p:cNvPr id="11" name="图形 10" descr="链接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497" y="4632971"/>
            <a:ext cx="419257" cy="419257"/>
          </a:xfrm>
          <a:prstGeom prst="rect">
            <a:avLst/>
          </a:prstGeom>
        </p:spPr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28530" y="4703448"/>
            <a:ext cx="6644080" cy="465831"/>
          </a:xfrm>
        </p:spPr>
        <p:txBody>
          <a:bodyPr rtlCol="0"/>
          <a:lstStyle/>
          <a:p>
            <a:pPr algn="r" rtl="0"/>
            <a:r>
              <a:rPr lang="en-US" altLang="zh-CN" sz="1800" dirty="0"/>
              <a:t>https://github.com/axxddzh/mobileNet_KD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传统卷积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789" y="1184418"/>
            <a:ext cx="7287630" cy="1314233"/>
          </a:xfrm>
          <a:noFill/>
        </p:spPr>
        <p:txBody>
          <a:bodyPr rtlCol="0"/>
          <a:lstStyle/>
          <a:p>
            <a:pPr algn="just"/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输入特征矩阵</a:t>
            </a:r>
            <a:r>
              <a:rPr lang="en-US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endParaRPr lang="zh-CN" altLang="zh-CN" sz="3200" kern="100" dirty="0">
              <a:effectLst/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输出特征矩阵</a:t>
            </a:r>
            <a:r>
              <a:rPr lang="en-US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卷积核个数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EFDE1F-FCDE-4DA4-850C-48D00C6CAE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0426" y="2635154"/>
            <a:ext cx="6837518" cy="37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可分离卷积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788" y="1184418"/>
            <a:ext cx="9786281" cy="1314233"/>
          </a:xfrm>
          <a:noFill/>
        </p:spPr>
        <p:txBody>
          <a:bodyPr rtlCol="0"/>
          <a:lstStyle/>
          <a:p>
            <a:pPr algn="just"/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可分离卷积（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separable convolution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），根据史料记载，可追溯到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2012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年的论文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Simplifying ConvNets for Fast Learning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，作者提出了可分离卷积的概念（下图（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a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））：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BDA19-CF17-4D09-9412-BBB263E8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65" y="2422035"/>
            <a:ext cx="8433935" cy="31558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1FB81-F764-44B3-89F8-843CD87D3A4C}"/>
              </a:ext>
            </a:extLst>
          </p:cNvPr>
          <p:cNvSpPr txBox="1"/>
          <p:nvPr/>
        </p:nvSpPr>
        <p:spPr>
          <a:xfrm>
            <a:off x="1129164" y="5805377"/>
            <a:ext cx="895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可分离卷积主要有两种类型：空间可分离卷积和深度可分离卷积。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47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空间可分离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864000"/>
            <a:ext cx="9131100" cy="1645284"/>
          </a:xfrm>
          <a:noFill/>
        </p:spPr>
        <p:txBody>
          <a:bodyPr rtlCol="0"/>
          <a:lstStyle/>
          <a:p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顾名思义，空间可分离就是将一个大的卷积核变成两个小的卷积核，比如将一个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lt"/>
              </a:rPr>
              <a:t>3×3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的核分成一个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lt"/>
              </a:rPr>
              <a:t>3×1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和一个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lt"/>
              </a:rPr>
              <a:t>1×3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的核：</a:t>
            </a:r>
            <a:br>
              <a:rPr lang="zh-CN" altLang="en-US" sz="3200" dirty="0">
                <a:latin typeface="+mn-lt"/>
              </a:rPr>
            </a:br>
            <a:endParaRPr lang="zh-CN" altLang="en-US" dirty="0">
              <a:latin typeface="+mn-lt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33F494-D237-4A2F-8C44-4871C599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49" y="2606358"/>
            <a:ext cx="6701891" cy="16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深度可分离卷积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864000"/>
            <a:ext cx="9275918" cy="1281014"/>
          </a:xfrm>
          <a:noFill/>
        </p:spPr>
        <p:txBody>
          <a:bodyPr rtlCol="0"/>
          <a:lstStyle/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分为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DW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卷积（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Depthwise Convolution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PW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卷积（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Pointwise Convolution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B3DF7-3CEE-4288-8D09-B5D83DF984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2380" y="2145015"/>
            <a:ext cx="8850719" cy="439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864000"/>
            <a:ext cx="10062335" cy="1281014"/>
          </a:xfrm>
          <a:noFill/>
        </p:spPr>
        <p:txBody>
          <a:bodyPr rtlCol="0"/>
          <a:lstStyle/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1</a:t>
            </a:r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输入特征矩阵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卷积核个数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输出特征矩阵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32E3E4-3C82-4681-96A4-032F76727843}"/>
              </a:ext>
            </a:extLst>
          </p:cNvPr>
          <p:cNvSpPr txBox="1">
            <a:spLocks/>
          </p:cNvSpPr>
          <p:nvPr/>
        </p:nvSpPr>
        <p:spPr>
          <a:xfrm>
            <a:off x="432000" y="431999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深度卷积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DW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17DA8D-F120-4FD4-A0A3-0EED13D21E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5691" y="2489256"/>
            <a:ext cx="8403717" cy="3912494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FE52BE99-8BC8-4FD5-974E-BFCEB9A4BF24}"/>
              </a:ext>
            </a:extLst>
          </p:cNvPr>
          <p:cNvSpPr txBox="1">
            <a:spLocks/>
          </p:cNvSpPr>
          <p:nvPr/>
        </p:nvSpPr>
        <p:spPr>
          <a:xfrm>
            <a:off x="431999" y="2479861"/>
            <a:ext cx="9329080" cy="3936745"/>
          </a:xfrm>
          <a:prstGeom prst="rect">
            <a:avLst/>
          </a:prstGeom>
          <a:solidFill>
            <a:srgbClr val="F2F2F2"/>
          </a:solidFill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200" b="1" cap="all" spc="-150" dirty="0">
                <a:solidFill>
                  <a:srgbClr val="4D4D4D"/>
                </a:solidFill>
                <a:latin typeface="-apple-system"/>
                <a:cs typeface="+mj-cs"/>
              </a:rPr>
              <a:t>传统卷积</a:t>
            </a:r>
            <a:endParaRPr lang="en-US" altLang="zh-CN" sz="3200" b="1" cap="all" spc="-150" dirty="0">
              <a:solidFill>
                <a:srgbClr val="4D4D4D"/>
              </a:solidFill>
              <a:latin typeface="-apple-system"/>
              <a:cs typeface="+mj-cs"/>
            </a:endParaRPr>
          </a:p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输入特征矩阵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输出特征矩阵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卷积核个数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2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72,&quot;width&quot;:964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10,&quot;width&quot;:1218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20_TF67328976" id="{0099F08C-E722-42D3-9A7C-80DCF66B9395}" vid="{24A59E84-32B8-4631-B8BE-277BF68434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极简主义演示文稿</Template>
  <TotalTime>128</TotalTime>
  <Words>2106</Words>
  <Application>Microsoft Office PowerPoint</Application>
  <PresentationFormat>宽屏</PresentationFormat>
  <Paragraphs>243</Paragraphs>
  <Slides>42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-apple-system</vt:lpstr>
      <vt:lpstr>Microsoft YaHei UI</vt:lpstr>
      <vt:lpstr>等线</vt:lpstr>
      <vt:lpstr>宋体</vt:lpstr>
      <vt:lpstr>微软雅黑</vt:lpstr>
      <vt:lpstr>Arial</vt:lpstr>
      <vt:lpstr>Cambria Math</vt:lpstr>
      <vt:lpstr>Times New Roman</vt:lpstr>
      <vt:lpstr>Office 主题</vt:lpstr>
      <vt:lpstr>移动端 小型神经网络</vt:lpstr>
      <vt:lpstr>PowerPoint 演示文稿</vt:lpstr>
      <vt:lpstr>MobileNetV1</vt:lpstr>
      <vt:lpstr>MobileNetV1中的亮点</vt:lpstr>
      <vt:lpstr>传统卷积</vt:lpstr>
      <vt:lpstr>可分离卷积</vt:lpstr>
      <vt:lpstr>空间可分离</vt:lpstr>
      <vt:lpstr>深度可分离卷积</vt:lpstr>
      <vt:lpstr>PowerPoint 演示文稿</vt:lpstr>
      <vt:lpstr>比较</vt:lpstr>
      <vt:lpstr>网络结构</vt:lpstr>
      <vt:lpstr>MobileNetV2 </vt:lpstr>
      <vt:lpstr>PowerPoint 演示文稿</vt:lpstr>
      <vt:lpstr>PowerPoint 演示文稿</vt:lpstr>
      <vt:lpstr>网络结构</vt:lpstr>
      <vt:lpstr>网络结构</vt:lpstr>
      <vt:lpstr>PowerPoint 演示文稿</vt:lpstr>
      <vt:lpstr>论文复现</vt:lpstr>
      <vt:lpstr>模型效果</vt:lpstr>
      <vt:lpstr>代码部分</vt:lpstr>
      <vt:lpstr>代码部分</vt:lpstr>
      <vt:lpstr>代码部分</vt:lpstr>
      <vt:lpstr>网络搭建</vt:lpstr>
      <vt:lpstr>网络搭建</vt:lpstr>
      <vt:lpstr>网络搭建</vt:lpstr>
      <vt:lpstr>网络搭建</vt:lpstr>
      <vt:lpstr>迁移学习</vt:lpstr>
      <vt:lpstr>迁移学习</vt:lpstr>
      <vt:lpstr>迁移学习</vt:lpstr>
      <vt:lpstr>迁移学习</vt:lpstr>
      <vt:lpstr>目标识别</vt:lpstr>
      <vt:lpstr>目标识别</vt:lpstr>
      <vt:lpstr>目标识别</vt:lpstr>
      <vt:lpstr>目标识别</vt:lpstr>
      <vt:lpstr>目标识别</vt:lpstr>
      <vt:lpstr>目标识别</vt:lpstr>
      <vt:lpstr>知识蒸馏（KD）</vt:lpstr>
      <vt:lpstr>知识蒸馏（KD）</vt:lpstr>
      <vt:lpstr>知识蒸馏（KD）</vt:lpstr>
      <vt:lpstr>知识蒸馏（KD）</vt:lpstr>
      <vt:lpstr>知识蒸馏（KD）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移动端 小型神经网络</dc:title>
  <dc:creator>Dong zehao</dc:creator>
  <cp:lastModifiedBy>Dong zehao</cp:lastModifiedBy>
  <cp:revision>13</cp:revision>
  <dcterms:created xsi:type="dcterms:W3CDTF">2020-12-04T02:35:56Z</dcterms:created>
  <dcterms:modified xsi:type="dcterms:W3CDTF">2020-12-14T08:22:57Z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